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ov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65" r:id="rId5"/>
    <p:sldId id="258" r:id="rId6"/>
    <p:sldId id="259" r:id="rId7"/>
    <p:sldId id="261" r:id="rId8"/>
    <p:sldId id="262" r:id="rId9"/>
    <p:sldId id="266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81" d="100"/>
          <a:sy n="81" d="100"/>
        </p:scale>
        <p:origin x="-180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1C29B-21B8-E64D-8202-C59E970BE36F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BE05E-B1D9-E943-B786-8897368B2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3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altLang="zh-TW" sz="1200" dirty="0" smtClean="0"/>
              <a:t>Leading strand is synthesized continuously by pol from a single initiation event at the replication origin.</a:t>
            </a:r>
          </a:p>
          <a:p>
            <a:pPr marL="285750" indent="-285750">
              <a:buFont typeface="Arial"/>
              <a:buChar char="•"/>
            </a:pPr>
            <a:r>
              <a:rPr lang="en-US" altLang="zh-TW" sz="1200" dirty="0" smtClean="0"/>
              <a:t>Lagging strand</a:t>
            </a:r>
            <a:r>
              <a:rPr lang="en-US" altLang="zh-TW" sz="1200" dirty="0" smtClean="0">
                <a:sym typeface="Wingdings"/>
              </a:rPr>
              <a:t> is initiated by the </a:t>
            </a:r>
            <a:r>
              <a:rPr lang="en-US" altLang="zh-TW" sz="1200" dirty="0" err="1" smtClean="0">
                <a:sym typeface="Wingdings"/>
              </a:rPr>
              <a:t>primase</a:t>
            </a:r>
            <a:r>
              <a:rPr lang="en-US" altLang="zh-TW" sz="1200" dirty="0" smtClean="0">
                <a:sym typeface="Wingdings"/>
              </a:rPr>
              <a:t> and is extended by pol sigma as a series of discrete </a:t>
            </a:r>
            <a:r>
              <a:rPr lang="en-US" altLang="zh-TW" sz="1200" dirty="0" err="1" smtClean="0">
                <a:sym typeface="Wingdings"/>
              </a:rPr>
              <a:t>okazaki</a:t>
            </a:r>
            <a:r>
              <a:rPr lang="en-US" altLang="zh-TW" sz="1200" dirty="0" smtClean="0">
                <a:sym typeface="Wingdings"/>
              </a:rPr>
              <a:t> fragments. The DNA Pol alpha/</a:t>
            </a:r>
            <a:r>
              <a:rPr lang="en-US" altLang="zh-TW" sz="1200" dirty="0" err="1" smtClean="0">
                <a:sym typeface="Wingdings"/>
              </a:rPr>
              <a:t>primase</a:t>
            </a:r>
            <a:r>
              <a:rPr lang="en-US" altLang="zh-TW" sz="1200" dirty="0" smtClean="0">
                <a:sym typeface="Wingdings"/>
              </a:rPr>
              <a:t> complex places frequent RNA primers, 7-14 nucleotides in length, on the lagging strand and elongates 10 to 20 </a:t>
            </a:r>
            <a:r>
              <a:rPr lang="en-US" altLang="zh-TW" sz="1200" dirty="0" err="1" smtClean="0">
                <a:sym typeface="Wingdings"/>
              </a:rPr>
              <a:t>nts</a:t>
            </a:r>
            <a:r>
              <a:rPr lang="en-US" altLang="zh-TW" sz="1200" dirty="0" smtClean="0">
                <a:sym typeface="Wingdings"/>
              </a:rPr>
              <a:t>, then Pol sigma/RFC/PCNA  initiate synthesis and add 200 </a:t>
            </a:r>
            <a:r>
              <a:rPr lang="en-US" altLang="zh-TW" sz="1200" dirty="0" err="1" smtClean="0">
                <a:sym typeface="Wingdings"/>
              </a:rPr>
              <a:t>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8BE05E-B1D9-E943-B786-8897368B23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05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065BE-0657-4A47-90AD-C21C55E16B19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C3AA4-67BE-44F7-809A-3582401494AF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2EEB-1769-4776-AD69-E7C1260563EB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BB8AF-C16A-4836-A92D-61834B5F0BA5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2193-4505-4A75-99BB-880C6989A757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A18F4-33C3-445B-924C-31108C51719C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7543A-E259-478F-9E0D-57BA40E442B7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B012D-77A1-44B0-BB26-329BA1EE55C9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7499E-3031-413E-B01E-B94970708CAA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EAB0C-2220-4D0E-A0DD-DB7FA0F742F4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6D63-31BF-4B94-B6C5-E20B2C63F515}" type="datetime4">
              <a:rPr lang="en-US" smtClean="0"/>
              <a:pPr/>
              <a:t>November 16,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62B1B13E-D5AF-485E-81A1-82A140076526}" type="datetime4">
              <a:rPr lang="en-US" smtClean="0"/>
              <a:pPr/>
              <a:t>November 16,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gif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1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1240418" y="2263523"/>
            <a:ext cx="5648623" cy="1204306"/>
          </a:xfrm>
        </p:spPr>
        <p:txBody>
          <a:bodyPr/>
          <a:lstStyle/>
          <a:p>
            <a:r>
              <a:rPr lang="en-US" b="1" dirty="0"/>
              <a:t>FEN1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(</a:t>
            </a:r>
            <a:r>
              <a:rPr lang="en-US" b="1" dirty="0"/>
              <a:t>flap structure-specific endonuclease 1)</a:t>
            </a:r>
            <a:br>
              <a:rPr lang="en-US" b="1" dirty="0"/>
            </a:br>
            <a:endParaRPr lang="en-US" dirty="0"/>
          </a:p>
        </p:txBody>
      </p:sp>
      <p:pic>
        <p:nvPicPr>
          <p:cNvPr id="3" name="fen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17674" y="3407433"/>
            <a:ext cx="3834713" cy="278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08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FEN1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(</a:t>
            </a:r>
            <a:r>
              <a:rPr lang="en-US" b="1" dirty="0"/>
              <a:t>flap structure-specific endonuclease 1)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SUPPLEMENT S</a:t>
            </a:r>
          </a:p>
          <a:p>
            <a:endParaRPr lang="en-US" dirty="0"/>
          </a:p>
          <a:p>
            <a:r>
              <a:rPr lang="en-US" dirty="0" smtClean="0"/>
              <a:t>DNA REPLICATION,</a:t>
            </a:r>
          </a:p>
          <a:p>
            <a:r>
              <a:rPr lang="en-US" dirty="0" smtClean="0"/>
              <a:t>DNA REPAIR</a:t>
            </a:r>
          </a:p>
          <a:p>
            <a:r>
              <a:rPr lang="en-US" dirty="0" smtClean="0"/>
              <a:t>TELOMERE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Screen Shot 2015-11-13 at 6.31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496" y="5274625"/>
            <a:ext cx="1356937" cy="1286594"/>
          </a:xfrm>
          <a:prstGeom prst="rect">
            <a:avLst/>
          </a:prstGeom>
        </p:spPr>
      </p:pic>
      <p:pic>
        <p:nvPicPr>
          <p:cNvPr id="6" name="Picture 5" descr="Screen Shot 2015-11-13 at 6.31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799" y="5415744"/>
            <a:ext cx="1301247" cy="927381"/>
          </a:xfrm>
          <a:prstGeom prst="rect">
            <a:avLst/>
          </a:prstGeom>
        </p:spPr>
      </p:pic>
      <p:pic>
        <p:nvPicPr>
          <p:cNvPr id="7" name="Picture 6" descr="Screen Shot 2015-11-13 at 4.50.4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578" y="4210388"/>
            <a:ext cx="3177573" cy="212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35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5-11-13 at 3.3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108" y="709388"/>
            <a:ext cx="5030266" cy="43395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531" y="172479"/>
            <a:ext cx="6090892" cy="725069"/>
          </a:xfrm>
        </p:spPr>
        <p:txBody>
          <a:bodyPr/>
          <a:lstStyle/>
          <a:p>
            <a:pPr marL="342900" indent="-342900">
              <a:buFont typeface="Wingdings" charset="2"/>
              <a:buChar char="Ø"/>
            </a:pPr>
            <a:r>
              <a:rPr lang="en-US" sz="2000" b="1" dirty="0"/>
              <a:t>FEN1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(</a:t>
            </a:r>
            <a:r>
              <a:rPr lang="en-US" sz="2000" b="1" dirty="0"/>
              <a:t>flap structure-specific endonuclease 1)</a:t>
            </a:r>
            <a:br>
              <a:rPr lang="en-US" sz="2000" b="1" dirty="0"/>
            </a:b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11532" y="1070026"/>
            <a:ext cx="893246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zh-TW" sz="1400" dirty="0" smtClean="0"/>
              <a:t>DNA</a:t>
            </a:r>
            <a:r>
              <a:rPr lang="zh-TW" altLang="en-US" sz="1400" dirty="0" smtClean="0"/>
              <a:t> </a:t>
            </a:r>
            <a:r>
              <a:rPr lang="en-US" altLang="zh-TW" sz="1400" dirty="0" smtClean="0"/>
              <a:t>replication-</a:t>
            </a:r>
          </a:p>
          <a:p>
            <a:r>
              <a:rPr lang="zh-TW" altLang="en-US" sz="1400" dirty="0" smtClean="0"/>
              <a:t>     </a:t>
            </a:r>
            <a:r>
              <a:rPr lang="en-US" altLang="zh-TW" sz="1400" dirty="0" smtClean="0"/>
              <a:t> Removal</a:t>
            </a:r>
            <a:r>
              <a:rPr lang="zh-TW" altLang="en-US" sz="1400" dirty="0" smtClean="0"/>
              <a:t> </a:t>
            </a:r>
            <a:r>
              <a:rPr lang="en-US" altLang="zh-TW" sz="1400" dirty="0" smtClean="0"/>
              <a:t>of</a:t>
            </a:r>
            <a:r>
              <a:rPr lang="zh-TW" altLang="en-US" sz="1400" dirty="0" smtClean="0"/>
              <a:t> </a:t>
            </a:r>
            <a:r>
              <a:rPr lang="en-US" altLang="zh-TW" sz="1400" dirty="0" smtClean="0"/>
              <a:t>the</a:t>
            </a:r>
            <a:r>
              <a:rPr lang="zh-TW" altLang="en-US" sz="1400" dirty="0" smtClean="0"/>
              <a:t> </a:t>
            </a:r>
            <a:r>
              <a:rPr lang="en-US" altLang="zh-TW" sz="1400" dirty="0" smtClean="0"/>
              <a:t>shorter/</a:t>
            </a:r>
            <a:r>
              <a:rPr lang="zh-TW" altLang="en-US" sz="1400" dirty="0" smtClean="0"/>
              <a:t> </a:t>
            </a:r>
            <a:r>
              <a:rPr lang="en-US" altLang="zh-TW" sz="1400" dirty="0" smtClean="0"/>
              <a:t>longer</a:t>
            </a:r>
            <a:r>
              <a:rPr lang="zh-TW" altLang="en-US" sz="1400" dirty="0" smtClean="0"/>
              <a:t> </a:t>
            </a:r>
            <a:endParaRPr lang="en-US" altLang="zh-TW" sz="1400" dirty="0" smtClean="0"/>
          </a:p>
          <a:p>
            <a:r>
              <a:rPr lang="zh-TW" altLang="en-US" sz="1400" dirty="0" smtClean="0"/>
              <a:t>     </a:t>
            </a:r>
            <a:r>
              <a:rPr lang="en-US" altLang="zh-TW" sz="1400" dirty="0" smtClean="0"/>
              <a:t> primer</a:t>
            </a:r>
            <a:r>
              <a:rPr lang="zh-TW" altLang="en-US" sz="1400" dirty="0" smtClean="0"/>
              <a:t> </a:t>
            </a:r>
            <a:r>
              <a:rPr lang="en-US" altLang="zh-TW" sz="1400" dirty="0" smtClean="0"/>
              <a:t>flap</a:t>
            </a:r>
          </a:p>
          <a:p>
            <a:endParaRPr lang="en-US" sz="1400" dirty="0"/>
          </a:p>
          <a:p>
            <a:pPr marL="285750" indent="-285750">
              <a:buFont typeface="Arial"/>
              <a:buChar char="•"/>
            </a:pPr>
            <a:r>
              <a:rPr lang="en-US" altLang="zh-TW" sz="1400" dirty="0" smtClean="0"/>
              <a:t>DNA</a:t>
            </a:r>
            <a:r>
              <a:rPr lang="zh-TW" altLang="en-US" sz="1400" dirty="0" smtClean="0"/>
              <a:t> </a:t>
            </a:r>
            <a:r>
              <a:rPr lang="en-US" altLang="zh-TW" sz="1400" dirty="0" smtClean="0"/>
              <a:t>repair-</a:t>
            </a:r>
          </a:p>
          <a:p>
            <a:r>
              <a:rPr lang="zh-TW" altLang="en-US" sz="1400" dirty="0" smtClean="0"/>
              <a:t>     </a:t>
            </a:r>
            <a:r>
              <a:rPr lang="en-US" altLang="zh-TW" sz="1400" dirty="0" smtClean="0"/>
              <a:t> Base</a:t>
            </a:r>
            <a:r>
              <a:rPr lang="zh-TW" altLang="en-US" sz="1400" dirty="0" smtClean="0"/>
              <a:t> </a:t>
            </a:r>
            <a:r>
              <a:rPr lang="en-US" altLang="zh-TW" sz="1400" dirty="0" smtClean="0"/>
              <a:t>excision</a:t>
            </a:r>
            <a:r>
              <a:rPr lang="zh-TW" altLang="en-US" sz="1400" dirty="0" smtClean="0"/>
              <a:t> </a:t>
            </a:r>
            <a:r>
              <a:rPr lang="en-US" altLang="zh-TW" sz="1400" dirty="0" smtClean="0"/>
              <a:t>repair</a:t>
            </a:r>
            <a:endParaRPr lang="en-US" altLang="zh-TW" sz="1400" dirty="0"/>
          </a:p>
          <a:p>
            <a:pPr marL="285750" indent="-285750">
              <a:buFont typeface="Arial"/>
              <a:buChar char="•"/>
            </a:pPr>
            <a:r>
              <a:rPr lang="en-US" altLang="zh-TW" sz="1400" dirty="0"/>
              <a:t>Regulatory</a:t>
            </a:r>
            <a:r>
              <a:rPr lang="zh-TW" altLang="en-US" sz="1400" dirty="0"/>
              <a:t> </a:t>
            </a:r>
            <a:r>
              <a:rPr lang="en-US" altLang="zh-TW" sz="1400" dirty="0"/>
              <a:t>–</a:t>
            </a:r>
          </a:p>
          <a:p>
            <a:r>
              <a:rPr lang="zh-TW" altLang="en-US" sz="1400" dirty="0"/>
              <a:t>     </a:t>
            </a:r>
            <a:r>
              <a:rPr lang="en-US" altLang="zh-TW" sz="1400" dirty="0" smtClean="0"/>
              <a:t> post</a:t>
            </a:r>
            <a:r>
              <a:rPr lang="en-US" altLang="zh-TW" sz="1400" dirty="0"/>
              <a:t>-translation</a:t>
            </a:r>
            <a:r>
              <a:rPr lang="zh-TW" altLang="en-US" sz="1400" dirty="0"/>
              <a:t> </a:t>
            </a:r>
            <a:r>
              <a:rPr lang="en-US" altLang="zh-TW" sz="1400" dirty="0"/>
              <a:t>modification</a:t>
            </a:r>
            <a:endParaRPr lang="en-US" sz="1400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 smtClean="0"/>
          </a:p>
          <a:p>
            <a:pPr marL="285750" indent="-285750">
              <a:buFont typeface="Arial"/>
              <a:buChar char="•"/>
            </a:pPr>
            <a:r>
              <a:rPr lang="en-US" altLang="zh-TW" sz="1400" dirty="0" smtClean="0"/>
              <a:t>Structure specific endonuclease:</a:t>
            </a:r>
            <a:endParaRPr lang="en-US" altLang="zh-TW" sz="1400" dirty="0"/>
          </a:p>
          <a:p>
            <a:r>
              <a:rPr lang="en-US" altLang="zh-TW" sz="1400" dirty="0" smtClean="0"/>
              <a:t>     recognize their substrates using a structure-based recognition mechanism, rather than a mechanism based on the chemical signatures of the constitute DNA bases.</a:t>
            </a:r>
          </a:p>
          <a:p>
            <a:endParaRPr lang="en-US" altLang="zh-TW" sz="1400" dirty="0"/>
          </a:p>
          <a:p>
            <a:endParaRPr lang="en-US" altLang="zh-TW" sz="1400" dirty="0" smtClean="0"/>
          </a:p>
        </p:txBody>
      </p:sp>
      <p:pic>
        <p:nvPicPr>
          <p:cNvPr id="10" name="Picture 9" descr="Screen Shot 2015-11-13 at 6.30.2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29" y="2984515"/>
            <a:ext cx="2461395" cy="1028598"/>
          </a:xfrm>
          <a:prstGeom prst="rect">
            <a:avLst/>
          </a:prstGeom>
        </p:spPr>
      </p:pic>
      <p:pic>
        <p:nvPicPr>
          <p:cNvPr id="11" name="Picture 10" descr="Screen Shot 2015-11-13 at 6.30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76" y="4157905"/>
            <a:ext cx="2945710" cy="891026"/>
          </a:xfrm>
          <a:prstGeom prst="rect">
            <a:avLst/>
          </a:prstGeom>
        </p:spPr>
      </p:pic>
      <p:sp>
        <p:nvSpPr>
          <p:cNvPr id="14" name="5-Point Star 13"/>
          <p:cNvSpPr/>
          <p:nvPr/>
        </p:nvSpPr>
        <p:spPr>
          <a:xfrm>
            <a:off x="1896998" y="1070026"/>
            <a:ext cx="188133" cy="255499"/>
          </a:xfrm>
          <a:prstGeom prst="star5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5-Point Star 14"/>
          <p:cNvSpPr/>
          <p:nvPr/>
        </p:nvSpPr>
        <p:spPr>
          <a:xfrm>
            <a:off x="2990059" y="5189443"/>
            <a:ext cx="188133" cy="255499"/>
          </a:xfrm>
          <a:prstGeom prst="star5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83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531" y="248082"/>
            <a:ext cx="5965470" cy="548640"/>
          </a:xfrm>
        </p:spPr>
        <p:txBody>
          <a:bodyPr/>
          <a:lstStyle/>
          <a:p>
            <a:pPr marL="342900" indent="-342900">
              <a:buFont typeface="Wingdings" charset="2"/>
              <a:buChar char="Ø"/>
            </a:pPr>
            <a:r>
              <a:rPr lang="en-US" sz="2000" b="1" dirty="0"/>
              <a:t>FEN1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(</a:t>
            </a:r>
            <a:r>
              <a:rPr lang="en-US" sz="2000" b="1" dirty="0"/>
              <a:t>flap structure-specific endonuclease 1)</a:t>
            </a:r>
            <a:br>
              <a:rPr lang="en-US" sz="2000" b="1" dirty="0"/>
            </a:b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478051" y="5036414"/>
            <a:ext cx="86659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zh-TW" sz="1400" dirty="0"/>
              <a:t>DNA</a:t>
            </a:r>
            <a:r>
              <a:rPr lang="zh-TW" altLang="en-US" sz="1400" dirty="0"/>
              <a:t> </a:t>
            </a:r>
            <a:r>
              <a:rPr lang="en-US" altLang="zh-TW" sz="1400" dirty="0"/>
              <a:t>replication</a:t>
            </a:r>
            <a:r>
              <a:rPr lang="en-US" altLang="zh-TW" sz="1400" dirty="0" smtClean="0"/>
              <a:t>- Removal</a:t>
            </a:r>
            <a:r>
              <a:rPr lang="zh-TW" altLang="en-US" sz="1400" dirty="0" smtClean="0"/>
              <a:t> </a:t>
            </a:r>
            <a:r>
              <a:rPr lang="en-US" altLang="zh-TW" sz="1400" dirty="0"/>
              <a:t>of</a:t>
            </a:r>
            <a:r>
              <a:rPr lang="zh-TW" altLang="en-US" sz="1400" dirty="0"/>
              <a:t> </a:t>
            </a:r>
            <a:r>
              <a:rPr lang="en-US" altLang="zh-TW" sz="1400" dirty="0"/>
              <a:t>the</a:t>
            </a:r>
            <a:r>
              <a:rPr lang="zh-TW" altLang="en-US" sz="1400" dirty="0"/>
              <a:t> </a:t>
            </a:r>
            <a:r>
              <a:rPr lang="en-US" altLang="zh-TW" sz="1400" dirty="0"/>
              <a:t>shorter/</a:t>
            </a:r>
            <a:r>
              <a:rPr lang="zh-TW" altLang="en-US" sz="1400" dirty="0"/>
              <a:t> </a:t>
            </a:r>
            <a:r>
              <a:rPr lang="en-US" altLang="zh-TW" sz="1400" dirty="0"/>
              <a:t>longer</a:t>
            </a:r>
            <a:r>
              <a:rPr lang="zh-TW" altLang="en-US" sz="1400" dirty="0"/>
              <a:t> </a:t>
            </a:r>
            <a:r>
              <a:rPr lang="en-US" altLang="zh-TW" sz="1400" dirty="0" smtClean="0"/>
              <a:t>primer</a:t>
            </a:r>
            <a:r>
              <a:rPr lang="en-US" altLang="zh-TW" sz="1400" dirty="0"/>
              <a:t> </a:t>
            </a:r>
            <a:r>
              <a:rPr lang="en-US" altLang="zh-TW" sz="1400" dirty="0" smtClean="0"/>
              <a:t>flap</a:t>
            </a:r>
          </a:p>
          <a:p>
            <a:pPr marL="285750" indent="-285750">
              <a:buFont typeface="Arial"/>
              <a:buChar char="•"/>
            </a:pPr>
            <a:r>
              <a:rPr lang="en-US" altLang="zh-TW" sz="1400" dirty="0" smtClean="0"/>
              <a:t>Replication have directions, always 5’ to 3’</a:t>
            </a:r>
          </a:p>
          <a:p>
            <a:pPr marL="285750" indent="-285750">
              <a:buFont typeface="Arial"/>
              <a:buChar char="•"/>
            </a:pPr>
            <a:r>
              <a:rPr lang="en-US" altLang="zh-TW" sz="1400" dirty="0" smtClean="0"/>
              <a:t>Highly coordinated process</a:t>
            </a:r>
          </a:p>
          <a:p>
            <a:pPr marL="285750" indent="-285750">
              <a:buFont typeface="Arial"/>
              <a:buChar char="•"/>
            </a:pPr>
            <a:r>
              <a:rPr lang="en-US" altLang="zh-TW" sz="1400" dirty="0" smtClean="0"/>
              <a:t>Leading strand: 5’ -&gt; 3’ , </a:t>
            </a:r>
            <a:r>
              <a:rPr lang="en-US" altLang="zh-TW" sz="1400" dirty="0" err="1" smtClean="0"/>
              <a:t>Primase</a:t>
            </a:r>
            <a:r>
              <a:rPr lang="en-US" altLang="zh-TW" sz="1400" dirty="0"/>
              <a:t> </a:t>
            </a:r>
            <a:r>
              <a:rPr lang="en-US" altLang="zh-TW" sz="1400" dirty="0" smtClean="0"/>
              <a:t>-&gt; Pol </a:t>
            </a:r>
            <a:r>
              <a:rPr lang="en-US" altLang="zh-TW" sz="1400" dirty="0" err="1" smtClean="0"/>
              <a:t>ε</a:t>
            </a:r>
            <a:r>
              <a:rPr lang="en-US" altLang="zh-TW" sz="1400" dirty="0" smtClean="0"/>
              <a:t> , synthesis the new strand </a:t>
            </a:r>
            <a:r>
              <a:rPr lang="en-US" altLang="zh-TW" sz="1400" dirty="0" err="1" smtClean="0"/>
              <a:t>continuousle</a:t>
            </a:r>
            <a:r>
              <a:rPr lang="en-US" altLang="zh-TW" sz="1400" dirty="0" smtClean="0"/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altLang="zh-TW" sz="1400" dirty="0" smtClean="0"/>
              <a:t>Lagging strand: 5’ -&gt; 3’ ,  </a:t>
            </a:r>
            <a:r>
              <a:rPr lang="en-US" altLang="zh-TW" sz="1400" dirty="0" err="1" smtClean="0"/>
              <a:t>Primase</a:t>
            </a:r>
            <a:r>
              <a:rPr lang="en-US" altLang="zh-TW" sz="1400" dirty="0" smtClean="0"/>
              <a:t>/Pol alpha </a:t>
            </a:r>
            <a:r>
              <a:rPr lang="en-US" altLang="zh-TW" sz="1400" dirty="0"/>
              <a:t>-&gt; Pol </a:t>
            </a:r>
            <a:r>
              <a:rPr lang="en-US" altLang="zh-TW" sz="1400" dirty="0" err="1" smtClean="0"/>
              <a:t>σ</a:t>
            </a:r>
            <a:r>
              <a:rPr lang="en-US" altLang="zh-TW" sz="1400" dirty="0"/>
              <a:t>/</a:t>
            </a:r>
            <a:r>
              <a:rPr lang="en-US" altLang="zh-TW" sz="1400" dirty="0" smtClean="0"/>
              <a:t>PCNA/RFC, synthesis a series of small new strand fragments (Okazaki fragment)   </a:t>
            </a:r>
          </a:p>
          <a:p>
            <a:pPr marL="285750" indent="-285750">
              <a:buFont typeface="Arial"/>
              <a:buChar char="•"/>
            </a:pPr>
            <a:endParaRPr lang="en-US" altLang="zh-TW" sz="1400" dirty="0" smtClean="0">
              <a:sym typeface="Wingdings"/>
            </a:endParaRPr>
          </a:p>
          <a:p>
            <a:r>
              <a:rPr lang="en-US" altLang="zh-TW" sz="1400" dirty="0" smtClean="0">
                <a:sym typeface="Wingdings"/>
              </a:rPr>
              <a:t> </a:t>
            </a:r>
            <a:endParaRPr lang="en-US" altLang="zh-TW" sz="1400" dirty="0"/>
          </a:p>
        </p:txBody>
      </p:sp>
      <p:pic>
        <p:nvPicPr>
          <p:cNvPr id="7" name="Picture 6" descr="Screen Shot 2015-11-13 at 3.20.34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93179" y="1393535"/>
            <a:ext cx="5776907" cy="3184997"/>
          </a:xfrm>
          <a:prstGeom prst="rect">
            <a:avLst/>
          </a:prstGeom>
        </p:spPr>
      </p:pic>
      <p:pic>
        <p:nvPicPr>
          <p:cNvPr id="9" name="Picture 8" descr="795px-DNA_ORF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77350" y="1577081"/>
            <a:ext cx="2379352" cy="1792745"/>
          </a:xfrm>
          <a:prstGeom prst="rect">
            <a:avLst/>
          </a:prstGeom>
        </p:spPr>
      </p:pic>
      <p:pic>
        <p:nvPicPr>
          <p:cNvPr id="10" name="Picture 9" descr="08P-210-DNA-5-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399" y="1416859"/>
            <a:ext cx="2076292" cy="231870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 flipV="1">
            <a:off x="893627" y="1818869"/>
            <a:ext cx="901348" cy="156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300240" y="1814470"/>
            <a:ext cx="1086136" cy="2007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014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7863" y="680445"/>
            <a:ext cx="5134774" cy="548640"/>
          </a:xfrm>
        </p:spPr>
        <p:txBody>
          <a:bodyPr/>
          <a:lstStyle/>
          <a:p>
            <a:pPr marL="342900" indent="-342900">
              <a:buFont typeface="Wingdings" charset="2"/>
              <a:buChar char="Ø"/>
            </a:pPr>
            <a:r>
              <a:rPr lang="en-US" sz="2000" b="1" dirty="0"/>
              <a:t>FEN1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(</a:t>
            </a:r>
            <a:r>
              <a:rPr lang="en-US" sz="2000" b="1" dirty="0"/>
              <a:t>flap structure-specific endonuclease 1)</a:t>
            </a:r>
            <a:br>
              <a:rPr lang="en-US" sz="2000" b="1" dirty="0"/>
            </a:b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478051" y="5113358"/>
            <a:ext cx="70785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Why the primer need to be removed? 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1.The flap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2.Primase doesn’t have the proofreading function.</a:t>
            </a:r>
          </a:p>
        </p:txBody>
      </p:sp>
      <p:pic>
        <p:nvPicPr>
          <p:cNvPr id="7" name="Picture 6" descr="Screen Shot 2015-11-13 at 3.20.3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821" y="406125"/>
            <a:ext cx="3197357" cy="1809847"/>
          </a:xfrm>
          <a:prstGeom prst="rect">
            <a:avLst/>
          </a:prstGeom>
        </p:spPr>
      </p:pic>
      <p:pic>
        <p:nvPicPr>
          <p:cNvPr id="3" name="Picture 2" descr="Screen Shot 2015-11-13 at 3.42.3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51" y="2430186"/>
            <a:ext cx="7925178" cy="251572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4107548" y="2228867"/>
            <a:ext cx="1105274" cy="214214"/>
            <a:chOff x="4240809" y="2190182"/>
            <a:chExt cx="1105274" cy="214214"/>
          </a:xfrm>
        </p:grpSpPr>
        <p:cxnSp>
          <p:nvCxnSpPr>
            <p:cNvPr id="8" name="Straight Connector 7"/>
            <p:cNvCxnSpPr>
              <a:endCxn id="3" idx="0"/>
            </p:cNvCxnSpPr>
            <p:nvPr/>
          </p:nvCxnSpPr>
          <p:spPr>
            <a:xfrm>
              <a:off x="4240809" y="2190182"/>
              <a:ext cx="113604" cy="21421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4346572" y="2398826"/>
              <a:ext cx="999511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6224034" y="1996553"/>
            <a:ext cx="1332602" cy="438838"/>
            <a:chOff x="4107549" y="1991348"/>
            <a:chExt cx="1332602" cy="438838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4107549" y="1991348"/>
              <a:ext cx="333091" cy="43883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440640" y="2430186"/>
              <a:ext cx="999511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Down Arrow 17"/>
          <p:cNvSpPr/>
          <p:nvPr/>
        </p:nvSpPr>
        <p:spPr>
          <a:xfrm rot="1907240">
            <a:off x="4397538" y="1792420"/>
            <a:ext cx="56328" cy="58821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 rot="1907240">
            <a:off x="6729180" y="1803700"/>
            <a:ext cx="56328" cy="58821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59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74" y="436438"/>
            <a:ext cx="4718979" cy="548640"/>
          </a:xfrm>
        </p:spPr>
        <p:txBody>
          <a:bodyPr/>
          <a:lstStyle/>
          <a:p>
            <a:pPr marL="342900" indent="-342900">
              <a:buFont typeface="Wingdings" charset="2"/>
              <a:buChar char="Ø"/>
            </a:pPr>
            <a:r>
              <a:rPr lang="en-US" sz="2000" b="1" dirty="0"/>
              <a:t>FEN1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(</a:t>
            </a:r>
            <a:r>
              <a:rPr lang="en-US" sz="2000" b="1" dirty="0"/>
              <a:t>flap structure-specific endonuclease 1)</a:t>
            </a:r>
            <a:br>
              <a:rPr lang="en-US" sz="2000" b="1" dirty="0"/>
            </a:b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423296" y="5163244"/>
            <a:ext cx="74625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CONSERVED DOMAINS: N domain, I domain, C domain</a:t>
            </a:r>
          </a:p>
          <a:p>
            <a:r>
              <a:rPr lang="en-US" sz="1400" dirty="0" smtClean="0"/>
              <a:t>	N </a:t>
            </a:r>
            <a:r>
              <a:rPr lang="en-US" sz="1400" dirty="0"/>
              <a:t>domain, I </a:t>
            </a:r>
            <a:r>
              <a:rPr lang="en-US" sz="1400" dirty="0" smtClean="0"/>
              <a:t>domain: Nuclease domain </a:t>
            </a:r>
          </a:p>
          <a:p>
            <a:r>
              <a:rPr lang="en-US" sz="1400" dirty="0" smtClean="0"/>
              <a:t>	C domain: Nuclear localization signal, protein-protein interaction site</a:t>
            </a:r>
          </a:p>
          <a:p>
            <a:r>
              <a:rPr lang="en-US" sz="1400" dirty="0" smtClean="0"/>
              <a:t>	(Find conserved amino acids by using site-directed mutagenesis )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Sequence similarity: Align Query ERRIE (</a:t>
            </a:r>
            <a:r>
              <a:rPr lang="en-US" sz="1400" dirty="0" err="1" smtClean="0"/>
              <a:t>EXpasy</a:t>
            </a:r>
            <a:r>
              <a:rPr lang="en-US" sz="1400" dirty="0" smtClean="0"/>
              <a:t>) (N, I domain)</a:t>
            </a:r>
            <a:endParaRPr lang="en-US" sz="1400" dirty="0"/>
          </a:p>
        </p:txBody>
      </p:sp>
      <p:pic>
        <p:nvPicPr>
          <p:cNvPr id="6" name="Picture 5" descr="Screen Shot 2015-11-13 at 4.41.3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7" y="1420697"/>
            <a:ext cx="5501578" cy="2687439"/>
          </a:xfrm>
          <a:prstGeom prst="rect">
            <a:avLst/>
          </a:prstGeom>
        </p:spPr>
      </p:pic>
      <p:pic>
        <p:nvPicPr>
          <p:cNvPr id="7" name="Picture 6" descr="Screen Shot 2015-11-13 at 4.43.1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250" y="205938"/>
            <a:ext cx="3417732" cy="478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82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971" y="365760"/>
            <a:ext cx="5840049" cy="548640"/>
          </a:xfrm>
        </p:spPr>
        <p:txBody>
          <a:bodyPr/>
          <a:lstStyle/>
          <a:p>
            <a:pPr marL="342900" indent="-342900">
              <a:buFont typeface="Wingdings" charset="2"/>
              <a:buChar char="Ø"/>
            </a:pPr>
            <a:r>
              <a:rPr lang="en-US" sz="2000" b="1" dirty="0"/>
              <a:t>FEN1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(</a:t>
            </a:r>
            <a:r>
              <a:rPr lang="en-US" sz="2000" b="1" dirty="0"/>
              <a:t>flap structure-specific endonuclease 1)</a:t>
            </a:r>
            <a:br>
              <a:rPr lang="en-US" sz="2000" b="1" dirty="0"/>
            </a:br>
            <a:endParaRPr lang="en-US" sz="2000" dirty="0"/>
          </a:p>
        </p:txBody>
      </p:sp>
      <p:pic>
        <p:nvPicPr>
          <p:cNvPr id="6" name="Picture 5" descr="Screen Shot 2015-11-13 at 4.46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571" y="831034"/>
            <a:ext cx="3285386" cy="2007029"/>
          </a:xfrm>
          <a:prstGeom prst="rect">
            <a:avLst/>
          </a:prstGeom>
        </p:spPr>
      </p:pic>
      <p:pic>
        <p:nvPicPr>
          <p:cNvPr id="9" name="Picture 8" descr="Screen Shot 2015-11-13 at 8.15.56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1" r="10275"/>
          <a:stretch/>
        </p:blipFill>
        <p:spPr>
          <a:xfrm>
            <a:off x="0" y="878073"/>
            <a:ext cx="3425571" cy="4025435"/>
          </a:xfrm>
          <a:prstGeom prst="rect">
            <a:avLst/>
          </a:prstGeom>
        </p:spPr>
      </p:pic>
      <p:pic>
        <p:nvPicPr>
          <p:cNvPr id="10" name="Picture 9" descr="Screen Shot 2015-11-13 at 8.14.01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1" r="57260"/>
          <a:stretch/>
        </p:blipFill>
        <p:spPr>
          <a:xfrm>
            <a:off x="6710957" y="1007922"/>
            <a:ext cx="2288940" cy="1939902"/>
          </a:xfrm>
          <a:prstGeom prst="rect">
            <a:avLst/>
          </a:prstGeom>
        </p:spPr>
      </p:pic>
      <p:pic>
        <p:nvPicPr>
          <p:cNvPr id="7" name="Picture 6" descr="Screen Shot 2015-11-13 at 4.46.44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571" y="2947824"/>
            <a:ext cx="3285387" cy="2085427"/>
          </a:xfrm>
          <a:prstGeom prst="rect">
            <a:avLst/>
          </a:prstGeom>
        </p:spPr>
      </p:pic>
      <p:pic>
        <p:nvPicPr>
          <p:cNvPr id="11" name="Picture 10" descr="Screen Shot 2015-11-13 at 8.14.01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78" r="4731"/>
          <a:stretch/>
        </p:blipFill>
        <p:spPr>
          <a:xfrm>
            <a:off x="7164700" y="3093349"/>
            <a:ext cx="1551637" cy="1939902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20053" y="5251362"/>
            <a:ext cx="82766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Use three substrate with FEN1  to determine FEN1:DNA structure determination and overall architecture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FEN1(1-336 </a:t>
            </a:r>
            <a:r>
              <a:rPr lang="en-US" sz="1400" dirty="0" err="1" smtClean="0"/>
              <a:t>aa</a:t>
            </a:r>
            <a:r>
              <a:rPr lang="en-US" sz="1400" dirty="0" smtClean="0"/>
              <a:t>) + substrate DNAs/product DNA</a:t>
            </a:r>
          </a:p>
          <a:p>
            <a:pPr marL="285750" indent="-285750">
              <a:buFont typeface="Arial"/>
              <a:buChar char="•"/>
            </a:pPr>
            <a:endParaRPr lang="en-US" sz="1400" dirty="0"/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Palm </a:t>
            </a:r>
            <a:r>
              <a:rPr lang="en-US" sz="1400" dirty="0"/>
              <a:t>Shape</a:t>
            </a:r>
          </a:p>
        </p:txBody>
      </p:sp>
    </p:spTree>
    <p:extLst>
      <p:ext uri="{BB962C8B-B14F-4D97-AF65-F5344CB8AC3E}">
        <p14:creationId xmlns:p14="http://schemas.microsoft.com/office/powerpoint/2010/main" val="3993482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80" y="308006"/>
            <a:ext cx="6396489" cy="548640"/>
          </a:xfrm>
        </p:spPr>
        <p:txBody>
          <a:bodyPr/>
          <a:lstStyle/>
          <a:p>
            <a:pPr marL="342900" indent="-342900">
              <a:buFont typeface="Wingdings" charset="2"/>
              <a:buChar char="Ø"/>
            </a:pPr>
            <a:r>
              <a:rPr lang="en-US" sz="2000" b="1" dirty="0"/>
              <a:t>FEN1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(</a:t>
            </a:r>
            <a:r>
              <a:rPr lang="en-US" sz="2000" b="1" dirty="0"/>
              <a:t>flap structure-specific endonuclease 1)</a:t>
            </a:r>
            <a:br>
              <a:rPr lang="en-US" sz="2000" b="1" dirty="0"/>
            </a:br>
            <a:endParaRPr lang="en-US" sz="2000" dirty="0"/>
          </a:p>
        </p:txBody>
      </p:sp>
      <p:pic>
        <p:nvPicPr>
          <p:cNvPr id="6" name="Picture 5" descr="Screen Shot 2015-11-13 at 4.49.5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" t="6313" r="3144"/>
          <a:stretch/>
        </p:blipFill>
        <p:spPr>
          <a:xfrm>
            <a:off x="2571138" y="1317112"/>
            <a:ext cx="6253719" cy="271262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7364" y="5033250"/>
            <a:ext cx="86266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Bind -&gt; Bend -&gt; Fray -&gt; Cut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1. FEN1 recognize5 substrate(5’ flap) DNA by its ability to form a sharp 100 degree bend with </a:t>
            </a:r>
            <a:r>
              <a:rPr lang="en-US" sz="1400" dirty="0" err="1" smtClean="0"/>
              <a:t>dsDNA</a:t>
            </a:r>
            <a:r>
              <a:rPr lang="en-US" sz="1400" dirty="0" smtClean="0"/>
              <a:t> on either side.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2. A 3’ flap binding pocket encloses a single unpaired nt.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3.FEN1 requires the 5’ flap to pass under the cap to enter the helical gateway and active site.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4.FEN1 binds the template strand at the DNA bend and H2TH, thereby positioning the strand toward the active site.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5.The entrance to the FEN1 active site is guarded on two sides by the alpha 2-4 helical gateway.</a:t>
            </a:r>
          </a:p>
          <a:p>
            <a:pPr marL="285750" indent="-285750">
              <a:buFont typeface="Arial"/>
              <a:buChar char="•"/>
            </a:pPr>
            <a:endParaRPr lang="en-US" sz="1400" dirty="0" smtClean="0"/>
          </a:p>
          <a:p>
            <a:pPr marL="285750" indent="-285750">
              <a:buFont typeface="Arial"/>
              <a:buChar char="•"/>
            </a:pPr>
            <a:endParaRPr lang="en-US" sz="1400" dirty="0"/>
          </a:p>
        </p:txBody>
      </p:sp>
      <p:pic>
        <p:nvPicPr>
          <p:cNvPr id="11" name="Picture 10" descr="Screen Shot 2015-11-13 at 8.33.13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0" r="6162"/>
          <a:stretch/>
        </p:blipFill>
        <p:spPr>
          <a:xfrm>
            <a:off x="156781" y="1317112"/>
            <a:ext cx="2199212" cy="257150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42784" y="4448474"/>
            <a:ext cx="729011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FEN1 must ensure incision takes place efficiently and specifically at the correct location needed to produce </a:t>
            </a:r>
            <a:r>
              <a:rPr lang="en-US" sz="1600" dirty="0" err="1" smtClean="0"/>
              <a:t>ligatable</a:t>
            </a:r>
            <a:r>
              <a:rPr lang="en-US" sz="1600" dirty="0" smtClean="0"/>
              <a:t> DNA.</a:t>
            </a:r>
            <a:endParaRPr lang="en-US" sz="1600" dirty="0"/>
          </a:p>
        </p:txBody>
      </p:sp>
      <p:sp>
        <p:nvSpPr>
          <p:cNvPr id="13" name="5-Point Star 12"/>
          <p:cNvSpPr/>
          <p:nvPr/>
        </p:nvSpPr>
        <p:spPr>
          <a:xfrm>
            <a:off x="423297" y="4558234"/>
            <a:ext cx="188133" cy="255499"/>
          </a:xfrm>
          <a:prstGeom prst="star5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635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6440" y="859680"/>
            <a:ext cx="3174845" cy="4236290"/>
          </a:xfrm>
        </p:spPr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FEN1-related Disease</a:t>
            </a:r>
          </a:p>
          <a:p>
            <a:pPr marL="0" indent="0"/>
            <a:endParaRPr lang="en-US" dirty="0" smtClean="0"/>
          </a:p>
          <a:p>
            <a:pPr marL="0" indent="0"/>
            <a:endParaRPr lang="en-US" dirty="0"/>
          </a:p>
          <a:p>
            <a:pPr marL="0" indent="0"/>
            <a:endParaRPr lang="en-US" dirty="0" smtClean="0"/>
          </a:p>
          <a:p>
            <a:pPr marL="0" indent="0"/>
            <a:endParaRPr lang="en-US" dirty="0"/>
          </a:p>
          <a:p>
            <a:pPr>
              <a:buFont typeface="Wingdings" charset="2"/>
              <a:buChar char="Ø"/>
            </a:pPr>
            <a:endParaRPr lang="en-US" dirty="0" smtClean="0"/>
          </a:p>
          <a:p>
            <a:pPr>
              <a:buFont typeface="Wingdings" charset="2"/>
              <a:buChar char="Ø"/>
            </a:pPr>
            <a:endParaRPr lang="en-US" dirty="0" smtClean="0"/>
          </a:p>
          <a:p>
            <a:pPr>
              <a:buFont typeface="Wingdings" charset="2"/>
              <a:buChar char="Ø"/>
            </a:pPr>
            <a:endParaRPr lang="en-US" dirty="0"/>
          </a:p>
          <a:p>
            <a:pPr>
              <a:buFont typeface="Wingdings" charset="2"/>
              <a:buChar char="Ø"/>
            </a:pP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 smtClean="0"/>
              <a:t>Insight</a:t>
            </a:r>
          </a:p>
          <a:p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6780" y="308006"/>
            <a:ext cx="6396489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charset="2"/>
              <a:buChar char="Ø"/>
            </a:pPr>
            <a:r>
              <a:rPr lang="en-US" sz="2000" b="1" dirty="0" smtClean="0"/>
              <a:t>FEN1 </a:t>
            </a:r>
            <a:br>
              <a:rPr lang="en-US" sz="2000" b="1" dirty="0" smtClean="0"/>
            </a:br>
            <a:r>
              <a:rPr lang="en-US" sz="2000" b="1" dirty="0" smtClean="0"/>
              <a:t>(flap structure-specific endonuclease 1)</a:t>
            </a:r>
            <a:br>
              <a:rPr lang="en-US" sz="2000" b="1" dirty="0" smtClean="0"/>
            </a:br>
            <a:endParaRPr lang="en-US" sz="2000" dirty="0"/>
          </a:p>
        </p:txBody>
      </p:sp>
      <p:pic>
        <p:nvPicPr>
          <p:cNvPr id="2" name="fen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3900" y="3407433"/>
            <a:ext cx="3834713" cy="2786159"/>
          </a:xfrm>
          <a:prstGeom prst="rect">
            <a:avLst/>
          </a:prstGeom>
        </p:spPr>
      </p:pic>
      <p:pic>
        <p:nvPicPr>
          <p:cNvPr id="4" name="Picture 3" descr="Screen Shot 2015-11-16 at 3.54.01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50" y="1317606"/>
            <a:ext cx="5733470" cy="140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35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513907"/>
            <a:ext cx="7520940" cy="548640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835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Angles.thmx</Template>
  <TotalTime>4051</TotalTime>
  <Words>447</Words>
  <Application>Microsoft Macintosh PowerPoint</Application>
  <PresentationFormat>On-screen Show (4:3)</PresentationFormat>
  <Paragraphs>74</Paragraphs>
  <Slides>10</Slides>
  <Notes>1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Angles</vt:lpstr>
      <vt:lpstr>FEN1  (flap structure-specific endonuclease 1) </vt:lpstr>
      <vt:lpstr>FEN1  (flap structure-specific endonuclease 1) </vt:lpstr>
      <vt:lpstr>FEN1  (flap structure-specific endonuclease 1) </vt:lpstr>
      <vt:lpstr>FEN1  (flap structure-specific endonuclease 1) </vt:lpstr>
      <vt:lpstr>FEN1  (flap structure-specific endonuclease 1) </vt:lpstr>
      <vt:lpstr>FEN1  (flap structure-specific endonuclease 1) </vt:lpstr>
      <vt:lpstr>FEN1  (flap structure-specific endonuclease 1) </vt:lpstr>
      <vt:lpstr>PowerPoint Presentation</vt:lpstr>
      <vt:lpstr>Thank you</vt:lpstr>
      <vt:lpstr>FEN1  (flap structure-specific endonuclease 1)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FEN1  (flap structure-specific endonuclease 1) </dc:title>
  <dc:creator>Betty</dc:creator>
  <cp:lastModifiedBy>Betty</cp:lastModifiedBy>
  <cp:revision>44</cp:revision>
  <dcterms:created xsi:type="dcterms:W3CDTF">2015-11-13T20:58:50Z</dcterms:created>
  <dcterms:modified xsi:type="dcterms:W3CDTF">2015-11-17T00:36:36Z</dcterms:modified>
</cp:coreProperties>
</file>

<file path=docProps/thumbnail.jpeg>
</file>